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1.mp3" ContentType="audio/mpeg"/>
  <Override PartName="/ppt/media/media2.mp3" ContentType="audio/mpeg"/>
  <Override PartName="/ppt/media/media3.mp3" ContentType="audio/mpe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57" r:id="rId4"/>
    <p:sldId id="297" r:id="rId5"/>
    <p:sldId id="307" r:id="rId6"/>
    <p:sldId id="308" r:id="rId7"/>
    <p:sldId id="358" r:id="rId8"/>
    <p:sldId id="291" r:id="rId9"/>
    <p:sldId id="292" r:id="rId10"/>
    <p:sldId id="309" r:id="rId11"/>
    <p:sldId id="258" r:id="rId12"/>
    <p:sldId id="293" r:id="rId13"/>
    <p:sldId id="310" r:id="rId14"/>
    <p:sldId id="294" r:id="rId15"/>
    <p:sldId id="311" r:id="rId16"/>
    <p:sldId id="312" r:id="rId17"/>
    <p:sldId id="313" r:id="rId18"/>
    <p:sldId id="295" r:id="rId19"/>
    <p:sldId id="314" r:id="rId20"/>
    <p:sldId id="259" r:id="rId21"/>
    <p:sldId id="296" r:id="rId22"/>
    <p:sldId id="298" r:id="rId23"/>
    <p:sldId id="299" r:id="rId24"/>
    <p:sldId id="300" r:id="rId25"/>
    <p:sldId id="301" r:id="rId26"/>
    <p:sldId id="302" r:id="rId27"/>
    <p:sldId id="303" r:id="rId28"/>
    <p:sldId id="315" r:id="rId29"/>
    <p:sldId id="316" r:id="rId30"/>
    <p:sldId id="304" r:id="rId31"/>
    <p:sldId id="305" r:id="rId32"/>
    <p:sldId id="317" r:id="rId33"/>
    <p:sldId id="306" r:id="rId34"/>
    <p:sldId id="318" r:id="rId35"/>
    <p:sldId id="319" r:id="rId36"/>
    <p:sldId id="321" r:id="rId37"/>
    <p:sldId id="320" r:id="rId38"/>
    <p:sldId id="359" r:id="rId39"/>
    <p:sldId id="360" r:id="rId40"/>
    <p:sldId id="353" r:id="rId41"/>
    <p:sldId id="354" r:id="rId42"/>
    <p:sldId id="351" r:id="rId43"/>
    <p:sldId id="352" r:id="rId44"/>
    <p:sldId id="260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35" r:id="rId59"/>
    <p:sldId id="355" r:id="rId60"/>
    <p:sldId id="289" r:id="rId61"/>
    <p:sldId id="356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BBEB"/>
    <a:srgbClr val="B381D9"/>
    <a:srgbClr val="EC57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11" autoAdjust="0"/>
    <p:restoredTop sz="94660"/>
  </p:normalViewPr>
  <p:slideViewPr>
    <p:cSldViewPr snapToGrid="0">
      <p:cViewPr>
        <p:scale>
          <a:sx n="50" d="100"/>
          <a:sy n="50" d="100"/>
        </p:scale>
        <p:origin x="580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presProps" Target="presProps.xml"/><Relationship Id="rId79" Type="http://schemas.openxmlformats.org/officeDocument/2006/relationships/viewProps" Target="viewProps.xml"/><Relationship Id="rId80" Type="http://schemas.openxmlformats.org/officeDocument/2006/relationships/theme" Target="theme/theme1.xml"/><Relationship Id="rId8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42E70-9170-5BE3-523A-7649DA0A42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ACB1C22-1285-6015-4DC2-991D273A3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F8F087-CD9F-19F8-5B56-53124573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86B4EAD-8D33-ED17-5641-81B549F2C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970F20-C787-ECB8-8327-027AF14F2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49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28CFA5-5661-8C1D-9179-765B779B6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A2CA86-F7FE-52DD-B7A7-553144351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E3B2C3D-37AC-E0EC-66A7-0C088DE08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5CD675F-6634-683B-3996-D2646DDDF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D1906A-8B5F-2E53-C42C-CC753BE8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99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DA390C-0E4C-6C0C-5E2C-DBCD93361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6E7CAD-3925-D0EC-A3B8-F3BEDCD831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15B8E11-35E7-3FAF-CBA6-01DFF9923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006409-63D7-D1DC-BB2E-32D2214B0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B3AD1AE-5234-29F2-C443-D3DA8DBD9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19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887AD9-7A9A-0A61-DF5A-18B0C753C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46E636-D38F-2F3F-BCF2-C62FFE38AE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DF6D73A-B442-1773-8A0D-EE2140E15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1D8DAD0-B41A-384A-C556-1437235C4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9BFB6FA-6FA5-6564-73AA-07D97223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12C59B2-5251-5464-C4FF-6ACC64E6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2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6C7661-9643-AE7A-54F7-BA9FF84F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603C14B-EE23-7D40-ECF7-9753A1335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CB0CC84-634A-7A78-6669-79AB2E9E3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B87825BC-D49F-0489-1D0F-E99DF9F8B5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B2260C4-E719-690D-04D4-B386C662E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C477668-2E27-C04F-EBCE-FF89E322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37BAD12-A562-8706-7FAA-B68899557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D835527-D389-B4A5-FF13-ED667798E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101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D16EA7-81FE-F4C1-E24D-98DFE348F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E83AD96-70AA-C07C-D834-1C3A7D0FF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E01A67A-C378-CA10-D0E8-66AE47A72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A24A91-F47A-DD62-B1F2-C679676AF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638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7F9F1A5-58E2-3489-C863-04BA7D7F3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1426EA8-98C8-16FD-89AF-4E337267B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AA9A329-FF19-23BD-D01D-21B1F4ED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3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666981-FE30-ADF7-B5F1-692D5C2E5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138A30-C115-CA6A-E1D0-FD28DE837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F5F4CA4-7211-C736-63CC-8558A195D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E81B2A-DA83-00D4-A713-1574FDCB2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27978A-0BE1-4A1D-5D93-0298AA5A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C5C87D5-39EA-CC58-FB8B-21A6B0CF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9870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6B053D-386F-3286-2C9C-57A1113E8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D1F2124-2940-5401-1FDC-F4787ECDB9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A3C1C0C-6238-2ED2-BBAE-EDE145099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08AD560-8360-2378-DA15-50B7E9D5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5EA8E5F-FADC-AF3E-6682-8F741B75E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9271D71-9D25-C576-34B3-EB9E58A73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5116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C03041-8912-2518-8283-225BE7E45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375A85B-C187-D763-6DE8-E86E94942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9B42D2-CF36-65D1-4358-DF6B4A17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15893B-02CD-2182-7610-8926AB10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29A29CA-530A-45C3-9B03-0AE5AA71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45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C6B0E04-6081-9EB3-E730-93BFBD06A7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29E32F8-8F69-6DA7-B041-4BBA3B50A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0B989A-2E9C-81EE-0D04-7F9018FD3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07FDAE-058B-FDA2-1089-7032E425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6D27AD-760F-31B3-47B9-15C3B2B23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461856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64A58B0-1B3E-27FE-7B3B-277D4630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1BBB15C-04F6-A979-9458-DC616E0C8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153265-B411-E5A0-C1B6-232E982884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DF9A3-9932-4317-8B52-091DBC4A864A}" type="datetimeFigureOut">
              <a:rPr kumimoji="1" lang="ja-JP" altLang="en-US" smtClean="0"/>
              <a:t>2026/1/26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07B365-DDE5-EB7E-B590-A65D2ABD1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7851986-0BA9-BEAA-13CC-79C0164380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81C36-2818-4454-BD46-3284788027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93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44.xml"/><Relationship Id="rId4" Type="http://schemas.openxmlformats.org/officeDocument/2006/relationships/slide" Target="slide59.xml"/></Relationships>
</file>

<file path=ppt/slides/_rels/slide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5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6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7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9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0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1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2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3.xml.rels><?xml version='1.0' encoding='UTF-8' standalone='yes'?>
<Relationships xmlns="http://schemas.openxmlformats.org/package/2006/relationships"><Relationship Id="rId1" Type="http://schemas.microsoft.com/office/2007/relationships/media" Target="../media/media1.mp3"/><Relationship Id="rId2" Type="http://schemas.openxmlformats.org/officeDocument/2006/relationships/audio" Target="../media/media1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4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5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6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7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8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9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0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1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2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3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4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5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6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7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8.xml.rels><?xml version='1.0' encoding='UTF-8' standalone='yes'?>
<Relationships xmlns="http://schemas.openxmlformats.org/package/2006/relationships"><Relationship Id="rId1" Type="http://schemas.microsoft.com/office/2007/relationships/media" Target="../media/media2.mp3"/><Relationship Id="rId2" Type="http://schemas.openxmlformats.org/officeDocument/2006/relationships/audio" Target="../media/media2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9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0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1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2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3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4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5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6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7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8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9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0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1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2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3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4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5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6.xml.rels><?xml version='1.0' encoding='UTF-8' standalone='yes'?>
<Relationships xmlns="http://schemas.openxmlformats.org/package/2006/relationships"><Relationship Id="rId1" Type="http://schemas.microsoft.com/office/2007/relationships/media" Target="../media/media3.mp3"/><Relationship Id="rId2" Type="http://schemas.openxmlformats.org/officeDocument/2006/relationships/audio" Target="../media/media3.mp3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4C7598D-BCB2-FA22-9BA4-8587C2C2CE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389" b="66204" l="37396" r="61406">
                        <a14:foregroundMark x1="37396" y1="32593" x2="38958" y2="38981"/>
                        <a14:foregroundMark x1="38958" y1="38981" x2="38385" y2="46296"/>
                        <a14:foregroundMark x1="38385" y1="46296" x2="42396" y2="46481"/>
                        <a14:foregroundMark x1="42396" y1="46481" x2="46302" y2="46019"/>
                        <a14:foregroundMark x1="46302" y1="46019" x2="44635" y2="46111"/>
                        <a14:foregroundMark x1="45156" y1="46204" x2="41979" y2="46574"/>
                        <a14:foregroundMark x1="43698" y1="25278" x2="47708" y2="23519"/>
                        <a14:foregroundMark x1="47708" y1="23519" x2="49063" y2="26111"/>
                        <a14:foregroundMark x1="47448" y1="22593" x2="43385" y2="23796"/>
                        <a14:foregroundMark x1="43385" y1="23796" x2="37396" y2="32500"/>
                        <a14:foregroundMark x1="45417" y1="22037" x2="47292" y2="22593"/>
                        <a14:foregroundMark x1="47552" y1="22685" x2="45156" y2="22407"/>
                        <a14:foregroundMark x1="47396" y1="22963" x2="45521" y2="21574"/>
                        <a14:foregroundMark x1="45677" y1="22222" x2="46979" y2="22407"/>
                        <a14:foregroundMark x1="47240" y1="22037" x2="46979" y2="25370"/>
                        <a14:foregroundMark x1="51354" y1="31019" x2="57031" y2="24630"/>
                        <a14:foregroundMark x1="57031" y1="24630" x2="60365" y2="29630"/>
                        <a14:foregroundMark x1="60365" y1="29630" x2="58594" y2="32037"/>
                        <a14:foregroundMark x1="57396" y1="24537" x2="51771" y2="24444"/>
                        <a14:foregroundMark x1="51771" y1="24444" x2="51146" y2="30185"/>
                        <a14:foregroundMark x1="51146" y1="28333" x2="52188" y2="25370"/>
                        <a14:foregroundMark x1="51510" y1="37685" x2="54583" y2="44352"/>
                        <a14:foregroundMark x1="54583" y1="44352" x2="59688" y2="44444"/>
                        <a14:foregroundMark x1="59688" y1="44444" x2="60781" y2="36852"/>
                        <a14:foregroundMark x1="60781" y1="36852" x2="50938" y2="37778"/>
                        <a14:foregroundMark x1="37396" y1="53611" x2="38698" y2="62500"/>
                        <a14:foregroundMark x1="38698" y1="62500" x2="42969" y2="66296"/>
                        <a14:foregroundMark x1="42969" y1="66296" x2="45104" y2="60000"/>
                        <a14:foregroundMark x1="45104" y1="60000" x2="53385" y2="61944"/>
                        <a14:foregroundMark x1="53385" y1="61944" x2="52969" y2="54722"/>
                        <a14:foregroundMark x1="52969" y1="54722" x2="48802" y2="56204"/>
                        <a14:foregroundMark x1="48802" y1="56204" x2="45313" y2="52500"/>
                        <a14:foregroundMark x1="45313" y1="52500" x2="37396" y2="53241"/>
                        <a14:foregroundMark x1="54375" y1="58981" x2="55104" y2="52037"/>
                        <a14:foregroundMark x1="55104" y1="52037" x2="59167" y2="51019"/>
                        <a14:foregroundMark x1="59167" y1="51019" x2="61406" y2="57407"/>
                        <a14:foregroundMark x1="61406" y1="57407" x2="60521" y2="62037"/>
                        <a14:foregroundMark x1="58021" y1="50463" x2="55729" y2="49630"/>
                      </a14:backgroundRemoval>
                    </a14:imgEffect>
                  </a14:imgLayer>
                </a14:imgProps>
              </a:ext>
            </a:extLst>
          </a:blip>
          <a:srcRect l="36048" t="20502" r="37177" b="33190"/>
          <a:stretch/>
        </p:blipFill>
        <p:spPr>
          <a:xfrm>
            <a:off x="3531009" y="656712"/>
            <a:ext cx="5129982" cy="499091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7BE6699-FB2A-1F35-166A-0354EAF1859F}"/>
              </a:ext>
            </a:extLst>
          </p:cNvPr>
          <p:cNvSpPr txBox="1"/>
          <p:nvPr/>
        </p:nvSpPr>
        <p:spPr>
          <a:xfrm>
            <a:off x="3670300" y="5901578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Ver. 3.0 2025.1.26</a:t>
            </a:r>
            <a:endParaRPr kumimoji="1" lang="ja-JP" altLang="en-US" sz="2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CBFACDBF-2F88-3B67-9CD6-DC5946FB303D}"/>
              </a:ext>
            </a:extLst>
          </p:cNvPr>
          <p:cNvSpPr/>
          <p:nvPr/>
        </p:nvSpPr>
        <p:spPr>
          <a:xfrm rot="222575">
            <a:off x="8255000" y="3771900"/>
            <a:ext cx="1651000" cy="1676400"/>
          </a:xfrm>
          <a:prstGeom prst="ellipse">
            <a:avLst/>
          </a:prstGeom>
          <a:solidFill>
            <a:schemeClr val="bg1"/>
          </a:solidFill>
          <a:ln w="1270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800" dirty="0">
                <a:solidFill>
                  <a:srgbClr val="FF0000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２</a:t>
            </a:r>
            <a:endParaRPr kumimoji="1" lang="ja-JP" altLang="en-US" sz="8800" dirty="0">
              <a:solidFill>
                <a:srgbClr val="FF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91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hlinkClick r:id="rId2" action="ppaction://hlinksldjump"/>
            <a:extLst>
              <a:ext uri="{FF2B5EF4-FFF2-40B4-BE49-F238E27FC236}">
                <a16:creationId xmlns:a16="http://schemas.microsoft.com/office/drawing/2014/main" id="{74C3CB36-CC0A-B5E4-1847-2A37132D17A6}"/>
              </a:ext>
            </a:extLst>
          </p:cNvPr>
          <p:cNvSpPr/>
          <p:nvPr/>
        </p:nvSpPr>
        <p:spPr>
          <a:xfrm>
            <a:off x="1041400" y="2311400"/>
            <a:ext cx="3098800" cy="17653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Level.1</a:t>
            </a:r>
            <a:endParaRPr kumimoji="1" lang="ja-JP" altLang="en-US" sz="40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四角形: 角を丸くする 2">
            <a:hlinkClick r:id="rId3" action="ppaction://hlinksldjump"/>
            <a:extLst>
              <a:ext uri="{FF2B5EF4-FFF2-40B4-BE49-F238E27FC236}">
                <a16:creationId xmlns:a16="http://schemas.microsoft.com/office/drawing/2014/main" id="{FA174A21-DBFF-8A83-D197-C6BDE30D23A3}"/>
              </a:ext>
            </a:extLst>
          </p:cNvPr>
          <p:cNvSpPr/>
          <p:nvPr/>
        </p:nvSpPr>
        <p:spPr>
          <a:xfrm>
            <a:off x="4432300" y="2311400"/>
            <a:ext cx="3098800" cy="17653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Level.2</a:t>
            </a:r>
            <a:endParaRPr kumimoji="1" lang="ja-JP" altLang="en-US" sz="40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四角形: 角を丸くする 3">
            <a:hlinkClick r:id="rId4" action="ppaction://hlinksldjump"/>
            <a:extLst>
              <a:ext uri="{FF2B5EF4-FFF2-40B4-BE49-F238E27FC236}">
                <a16:creationId xmlns:a16="http://schemas.microsoft.com/office/drawing/2014/main" id="{1B60EE0C-2541-C135-2AB8-09450C2327A9}"/>
              </a:ext>
            </a:extLst>
          </p:cNvPr>
          <p:cNvSpPr/>
          <p:nvPr/>
        </p:nvSpPr>
        <p:spPr>
          <a:xfrm>
            <a:off x="7861300" y="2311400"/>
            <a:ext cx="3098800" cy="17653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Level.3</a:t>
            </a:r>
            <a:endParaRPr kumimoji="1" lang="ja-JP" altLang="en-US" sz="4000" dirty="0">
              <a:solidFill>
                <a:schemeClr val="tx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918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D5B8B-F7A8-689B-14FB-53EDCDF34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AEC7F8C-6B09-EA13-BC3D-F04A3F7AA7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64A7B3-0E45-71E4-7043-EA6DA0F08896}"/>
              </a:ext>
            </a:extLst>
          </p:cNvPr>
          <p:cNvSpPr txBox="1"/>
          <p:nvPr/>
        </p:nvSpPr>
        <p:spPr>
          <a:xfrm>
            <a:off x="1260137" y="2350372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ask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C6C7C6F-B4C4-72E9-65CB-0F7CE79305F5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 asked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47E1427-CA4D-118E-BB0A-7EAEC46A750D}"/>
              </a:ext>
            </a:extLst>
          </p:cNvPr>
          <p:cNvSpPr txBox="1"/>
          <p:nvPr/>
        </p:nvSpPr>
        <p:spPr>
          <a:xfrm>
            <a:off x="3586057" y="1095902"/>
            <a:ext cx="483700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頼む、たずねる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B60347B2-940A-7851-48EA-F39D6B6CF9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7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come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90327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came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来る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3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272012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cook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cooked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397692" y="1029928"/>
            <a:ext cx="321373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料理する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7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204851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cry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169785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cried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329162" y="958676"/>
            <a:ext cx="3350796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泣く・叫ぶ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5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21BBB-40F8-5880-D3B3-60FB1C30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58F3057-7697-80D9-912F-35CC5FB089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2A8860B-3C20-AF97-BC13-B4E0BE8C7917}"/>
              </a:ext>
            </a:extLst>
          </p:cNvPr>
          <p:cNvSpPr txBox="1"/>
          <p:nvPr/>
        </p:nvSpPr>
        <p:spPr>
          <a:xfrm>
            <a:off x="963602" y="2326639"/>
            <a:ext cx="475553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catch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9970C9-52D8-A485-1ABB-CD3BDE2E5498}"/>
              </a:ext>
            </a:extLst>
          </p:cNvPr>
          <p:cNvSpPr txBox="1"/>
          <p:nvPr/>
        </p:nvSpPr>
        <p:spPr>
          <a:xfrm>
            <a:off x="6575405" y="2198810"/>
            <a:ext cx="61874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caught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5A886F-D2E4-8ED6-8BB7-DB2CF3D20C9A}"/>
              </a:ext>
            </a:extLst>
          </p:cNvPr>
          <p:cNvSpPr txBox="1"/>
          <p:nvPr/>
        </p:nvSpPr>
        <p:spPr>
          <a:xfrm>
            <a:off x="3766820" y="575289"/>
            <a:ext cx="447548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捕まえる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58078D6-F294-15E8-0541-ED575D23A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7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840808" y="2104967"/>
            <a:ext cx="33130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ADLaM Display" panose="02010000000000000000" pitchFamily="2" charset="0"/>
                <a:cs typeface="ADLaM Display" panose="02010000000000000000" pitchFamily="2" charset="0"/>
              </a:rPr>
              <a:t>do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745350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す</a:t>
            </a:r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94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623802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eat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658397" y="2021839"/>
            <a:ext cx="313244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ate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267134" y="575290"/>
            <a:ext cx="3474852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食べる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4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229069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enjoy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244590" y="2397874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enjoyed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45738" y="1053678"/>
            <a:ext cx="2317643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楽しむ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46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2062480" y="2021840"/>
            <a:ext cx="23571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987540" y="2021840"/>
            <a:ext cx="4475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went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行く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1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992842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have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480069" y="2093092"/>
            <a:ext cx="35362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409455" y="717794"/>
            <a:ext cx="5190209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持っている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0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help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16684" y="2497976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helped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521640" y="982427"/>
            <a:ext cx="4965840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助ける・手伝う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0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89164" y="2223928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know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90327" y="2223927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knew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416465" y="575290"/>
            <a:ext cx="517619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知っている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like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196695" y="2397874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290071" y="970551"/>
            <a:ext cx="5428978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好む・好きである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live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422325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lived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2957562" y="970551"/>
            <a:ext cx="6093996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住んでいる・暮らす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3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look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looked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5172310" y="1053678"/>
            <a:ext cx="1664500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見る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36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meet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460343" y="2021839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met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会う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3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open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opened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5148559" y="1041803"/>
            <a:ext cx="1712001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開く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6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play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played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2539365" y="1006177"/>
            <a:ext cx="6930390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(</a:t>
            </a:r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スポーツなどを</a:t>
            </a:r>
            <a:r>
              <a:rPr lang="en-US" altLang="ja-JP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)</a:t>
            </a:r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する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835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992842" y="2008305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305964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read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読む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9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453539" y="2021840"/>
            <a:ext cx="33724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run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816602" y="2032055"/>
            <a:ext cx="35124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ran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走る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7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91425" y="2048625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see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697849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saw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012704" y="602075"/>
            <a:ext cx="5983712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見える・会う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3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643017" y="2055806"/>
            <a:ext cx="26124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sit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923481" y="2021840"/>
            <a:ext cx="287119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sat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座る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6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258916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sing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400966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sang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歌う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1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speak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626431" y="2021840"/>
            <a:ext cx="52429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spoke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話す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stand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90327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stood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立つ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57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stop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24459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stopped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581016" y="875549"/>
            <a:ext cx="4847087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止まる・止める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19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005046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study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377297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studied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397692" y="875549"/>
            <a:ext cx="321373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勉強する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50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swim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688446" y="2021840"/>
            <a:ext cx="53016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swam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泳ぐ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8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641399" y="2021840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take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90327" y="2021840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took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515013" y="575290"/>
            <a:ext cx="4979093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持っテイク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1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talk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899811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talked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655060" y="1018052"/>
            <a:ext cx="4977716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話をする・話す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19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06978" y="2124984"/>
            <a:ext cx="545460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tell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472218" y="2019767"/>
            <a:ext cx="49790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told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085538" y="670292"/>
            <a:ext cx="5838043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言う・伝える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19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use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351073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used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3655060" y="923050"/>
            <a:ext cx="4835212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使う・利用する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81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557020" y="2375783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visit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visited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798237" y="1029928"/>
            <a:ext cx="2412645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訪れる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2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260137" y="2350372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walk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walked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5160434" y="994302"/>
            <a:ext cx="1688251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歩く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50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736269" y="2375783"/>
            <a:ext cx="479119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watch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096000" y="2375783"/>
            <a:ext cx="61874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watched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2370525" y="958676"/>
            <a:ext cx="7450950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altLang="ja-JP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(</a:t>
            </a:r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映画やテレビを</a:t>
            </a:r>
            <a:r>
              <a:rPr lang="en-US" altLang="ja-JP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)</a:t>
            </a:r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見る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4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8850D-00A7-AA7A-A8E1-7EB69ECE1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171C1E2-C2F8-6200-8E1D-2C947978B7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5240B0C-2E2D-6F05-51CF-8C96E6C16925}"/>
              </a:ext>
            </a:extLst>
          </p:cNvPr>
          <p:cNvSpPr txBox="1"/>
          <p:nvPr/>
        </p:nvSpPr>
        <p:spPr>
          <a:xfrm>
            <a:off x="1260137" y="2350372"/>
            <a:ext cx="4196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work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BDEE5A5-26F7-2885-425F-31E07E2A9D60}"/>
              </a:ext>
            </a:extLst>
          </p:cNvPr>
          <p:cNvSpPr txBox="1"/>
          <p:nvPr/>
        </p:nvSpPr>
        <p:spPr>
          <a:xfrm>
            <a:off x="6496050" y="2375783"/>
            <a:ext cx="594741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worked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E969DCF-CB70-35E3-59AF-CF9DB8B5EDF8}"/>
              </a:ext>
            </a:extLst>
          </p:cNvPr>
          <p:cNvSpPr txBox="1"/>
          <p:nvPr/>
        </p:nvSpPr>
        <p:spPr>
          <a:xfrm>
            <a:off x="5160434" y="994302"/>
            <a:ext cx="1688251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働く</a:t>
            </a:r>
            <a:endParaRPr kumimoji="1" lang="ja-JP" altLang="en-US" sz="60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158C7359-D768-F20B-9DAB-99D3A55DED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69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AA761-ADDF-9015-4CCE-AAACBBFE1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BE97690-EBFB-3187-3A44-ECEB0396D33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990C68-3FC4-01F9-2290-AFA1BFCDA831}"/>
              </a:ext>
            </a:extLst>
          </p:cNvPr>
          <p:cNvSpPr txBox="1"/>
          <p:nvPr/>
        </p:nvSpPr>
        <p:spPr>
          <a:xfrm>
            <a:off x="1978660" y="2021839"/>
            <a:ext cx="30994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get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446610-E48C-A9CA-DDA1-250118A82E11}"/>
              </a:ext>
            </a:extLst>
          </p:cNvPr>
          <p:cNvSpPr txBox="1"/>
          <p:nvPr/>
        </p:nvSpPr>
        <p:spPr>
          <a:xfrm>
            <a:off x="7190740" y="2021838"/>
            <a:ext cx="4475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got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256E641-2546-FEAE-7240-71E876B181A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得る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242C2652-7440-F4E2-CB73-D000FF316F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978660" y="2021839"/>
            <a:ext cx="30994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</a:t>
            </a:r>
            <a:r>
              <a:rPr lang="en-US" altLang="ja-JP" sz="13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987540" y="2021840"/>
            <a:ext cx="4475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said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826000" y="575290"/>
            <a:ext cx="2357120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言う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93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rgbClr val="EC571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644363" y="2037898"/>
            <a:ext cx="37033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3800" dirty="0">
                <a:latin typeface="ADLaM Display" panose="02010000000000000000" pitchFamily="2" charset="0"/>
                <a:cs typeface="ADLaM Display" panose="02010000000000000000" pitchFamily="2" charset="0"/>
              </a:rPr>
              <a:t>feel</a:t>
            </a:r>
            <a:endParaRPr kumimoji="1" lang="ja-JP" altLang="en-US" sz="138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7622786" y="2021839"/>
            <a:ext cx="447548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38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felt</a:t>
            </a:r>
            <a:endParaRPr kumimoji="1" lang="ja-JP" altLang="en-US" sz="138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386334" y="575289"/>
            <a:ext cx="3236452" cy="1446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感じる</a:t>
            </a:r>
            <a:endParaRPr kumimoji="1" lang="ja-JP" altLang="en-US" sz="8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ADLaM Display" panose="02010000000000000000" pitchFamily="2" charset="0"/>
            </a:endParaRP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2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946112" y="2375783"/>
            <a:ext cx="43245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travel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096000" y="2375783"/>
            <a:ext cx="63474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traveled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536836" y="1043464"/>
            <a:ext cx="3118327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旅行する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8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9E64C34-61B3-4914-F28B-F643D2F781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04560" y="0"/>
            <a:ext cx="618744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A1D0644-1084-14AF-41F8-020602C8A88B}"/>
              </a:ext>
            </a:extLst>
          </p:cNvPr>
          <p:cNvSpPr txBox="1"/>
          <p:nvPr/>
        </p:nvSpPr>
        <p:spPr>
          <a:xfrm>
            <a:off x="1428514" y="2375783"/>
            <a:ext cx="432458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stay</a:t>
            </a:r>
            <a:endParaRPr kumimoji="1" lang="ja-JP" altLang="en-US" sz="115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F9C5B55-6248-DC6B-6AD6-FE586E450BA6}"/>
              </a:ext>
            </a:extLst>
          </p:cNvPr>
          <p:cNvSpPr txBox="1"/>
          <p:nvPr/>
        </p:nvSpPr>
        <p:spPr>
          <a:xfrm>
            <a:off x="6774426" y="2375783"/>
            <a:ext cx="634746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5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stayed</a:t>
            </a:r>
            <a:endParaRPr kumimoji="1" lang="ja-JP" altLang="en-US" sz="11500" dirty="0">
              <a:solidFill>
                <a:schemeClr val="bg1"/>
              </a:solidFill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2ABECE-A75A-CA52-9FB0-5AC74A81E53F}"/>
              </a:ext>
            </a:extLst>
          </p:cNvPr>
          <p:cNvSpPr txBox="1"/>
          <p:nvPr/>
        </p:nvSpPr>
        <p:spPr>
          <a:xfrm>
            <a:off x="4536836" y="1043464"/>
            <a:ext cx="3118327" cy="101566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滞在</a:t>
            </a:r>
            <a:r>
              <a:rPr kumimoji="1" lang="ja-JP" altLang="en-US" sz="42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  <a:cs typeface="ADLaM Display" panose="02010000000000000000" pitchFamily="2" charset="0"/>
              </a:rPr>
              <a:t>する</a:t>
            </a:r>
          </a:p>
        </p:txBody>
      </p:sp>
      <p:pic>
        <p:nvPicPr>
          <p:cNvPr id="8" name="discord-notification">
            <a:hlinkClick r:id="" action="ppaction://media"/>
            <a:extLst>
              <a:ext uri="{FF2B5EF4-FFF2-40B4-BE49-F238E27FC236}">
                <a16:creationId xmlns:a16="http://schemas.microsoft.com/office/drawing/2014/main" id="{CF7D1711-643B-9CB4-6549-B46B7995DA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63020" y="625967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79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w(   )</a:t>
            </a:r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nt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「行く」の過去形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0673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4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</a:t>
            </a:r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「来る」の過去形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43561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a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7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9591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d(   )d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「する」の過去形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600700" y="2281932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i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7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7813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</a:t>
            </a:r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429000" y="1024632"/>
            <a:ext cx="5295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「食べる」の過去形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37846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a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9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781300" y="2355493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a(   )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2603500" y="1024632"/>
            <a:ext cx="61214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「持っている」の過去形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6172200" y="2355493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d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4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kn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)w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2705100" y="1024632"/>
            <a:ext cx="6019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「知っている」の過去形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7150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18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667000" y="2146300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)t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「会う」の過去形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626100" y="2146300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1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e(   )d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「読む」の過去形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32765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a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3429000" y="2105561"/>
            <a:ext cx="6070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)n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「走る」の過去形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27685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a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3340100" y="2105561"/>
            <a:ext cx="5943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「見える」の過去形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63119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w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19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s(   )ng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r>
              <a:rPr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/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「歌う」の過去形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43561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a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02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</a:t>
            </a:r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</a:t>
            </a:r>
            <a:r>
              <a:rPr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「話す」の過去形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49275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5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(   )od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3898900" y="1024632"/>
            <a:ext cx="482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「立つ」の過去形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51054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6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t(   )ok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2794000" y="1024632"/>
            <a:ext cx="59309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「持って行く」の過去形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412115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4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8D2C103-FE51-AE46-E706-DFCC942B494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AFA5B25-C760-32A4-5405-2D511DA41B24}"/>
              </a:ext>
            </a:extLst>
          </p:cNvPr>
          <p:cNvSpPr txBox="1"/>
          <p:nvPr/>
        </p:nvSpPr>
        <p:spPr>
          <a:xfrm>
            <a:off x="2260600" y="2105561"/>
            <a:ext cx="94107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t(   )</a:t>
            </a:r>
            <a:r>
              <a:rPr kumimoji="1" lang="en-US" altLang="ja-JP" sz="166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ld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F817017-125C-16A2-6844-20FDEAE2C909}"/>
              </a:ext>
            </a:extLst>
          </p:cNvPr>
          <p:cNvSpPr txBox="1"/>
          <p:nvPr/>
        </p:nvSpPr>
        <p:spPr>
          <a:xfrm>
            <a:off x="2959100" y="1024632"/>
            <a:ext cx="62738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400" dirty="0" b="1">
                <a:latin typeface="BIZ UDPゴシック" panose="020B0900000000000000" pitchFamily="50" charset="-128"/>
                <a:ea typeface="HGP創英角ｺﾞｼｯｸUB" panose="020B0900000000000000" pitchFamily="50" charset="-128"/>
              </a:rPr>
              <a:t>「言う・伝える」の過去形</a:t>
            </a:r>
            <a:endParaRPr kumimoji="1" lang="ja-JP" altLang="en-US" sz="48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66D42A9-D185-E305-9F17-6D7C458F78F9}"/>
              </a:ext>
            </a:extLst>
          </p:cNvPr>
          <p:cNvSpPr txBox="1"/>
          <p:nvPr/>
        </p:nvSpPr>
        <p:spPr>
          <a:xfrm>
            <a:off x="4102100" y="2105561"/>
            <a:ext cx="16383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600" dirty="0">
                <a:latin typeface="ADLaM Display" panose="02010000000000000000" pitchFamily="2" charset="0"/>
                <a:cs typeface="ADLaM Display" panose="02010000000000000000" pitchFamily="2" charset="0"/>
              </a:rPr>
              <a:t>o</a:t>
            </a:r>
            <a:endParaRPr kumimoji="1" lang="ja-JP" altLang="en-US" sz="16600" dirty="0">
              <a:latin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erro">
            <a:hlinkClick r:id="" action="ppaction://media"/>
            <a:extLst>
              <a:ext uri="{FF2B5EF4-FFF2-40B4-BE49-F238E27FC236}">
                <a16:creationId xmlns:a16="http://schemas.microsoft.com/office/drawing/2014/main" id="{A3649E7F-90DA-5B10-53A9-858938712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1300" y="6273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37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1150971" y="2900084"/>
            <a:ext cx="96546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He (           ) breakfast.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416274" y="3527323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ate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2645959" y="1453534"/>
            <a:ext cx="682250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彼は朝食を食べました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8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She (           ) volleyball.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174974" y="3429000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played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彼女はバレーボールをしました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2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672468" y="3041135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We (           ) our classroom</a:t>
            </a:r>
          </a:p>
          <a:p>
            <a:r>
              <a:rPr lang="en-US" altLang="ja-JP" sz="6600" dirty="0" b="1">
                <a:latin typeface="Arial" panose="030F0702030302020204" pitchFamily="66" charset="0"/>
              </a:rPr>
              <a:t>this morning.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418409" y="3041135"/>
            <a:ext cx="35896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cleaned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327355" y="1453534"/>
            <a:ext cx="936135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私たちは今朝教室を掃除しました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9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sushi yesterday.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628874" y="3403919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ate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私は昨日すしを食べました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8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We (           ) a great time.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416274" y="3530600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had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774700" y="1453534"/>
            <a:ext cx="96780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私たちは良い時間を過ごしました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9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to AEON.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425674" y="3429000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went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私はイオンに行きました。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/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/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3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He (           ) his mother yesterday.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654274" y="2849921"/>
            <a:ext cx="3136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helped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彼は昨日、母を助けました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14814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Kendo yesterday.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603474" y="3429000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did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2452182" y="1300265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昨日剣道をしました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79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in </a:t>
            </a:r>
            <a:r>
              <a:rPr lang="en-US" altLang="ja-JP" sz="6600" dirty="0" err="1" b="1">
                <a:latin typeface="Arial" panose="030F0702030302020204" pitchFamily="66" charset="0"/>
              </a:rPr>
              <a:t>Fujinomiya</a:t>
            </a:r>
            <a:r>
              <a:rPr lang="en-US" altLang="ja-JP" sz="6600" dirty="0" b="1">
                <a:latin typeface="Arial" panose="030F0702030302020204" pitchFamily="66" charset="0"/>
              </a:rPr>
              <a:t> two years ago.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324074" y="2900084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lived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２年前富士宮に住んでいました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74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Ms. Endo yesterday.  </a:t>
            </a:r>
            <a:r>
              <a:rPr lang="en-US" altLang="ja-JP" sz="6600" dirty="0" err="1" b="1">
                <a:latin typeface="Arial" panose="030F0702030302020204" pitchFamily="66" charset="0"/>
              </a:rPr>
              <a:t/>
            </a:r>
            <a:r>
              <a:rPr lang="en-US" altLang="ja-JP" sz="6600" dirty="0" b="1">
                <a:latin typeface="Arial" panose="030F0702030302020204" pitchFamily="66" charset="0"/>
              </a:rPr>
              <a:t/>
            </a:r>
            <a:r>
              <a:rPr kumimoji="1" lang="en-US" altLang="ja-JP" sz="11500" dirty="0" b="1">
                <a:latin typeface="Arial" panose="030F0702030302020204" pitchFamily="66" charset="0"/>
              </a:rPr>
              <a:t/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514574" y="2900084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saw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昨日遠藤先生を見ました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4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He (           ) the window.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641600" y="3429000"/>
            <a:ext cx="31369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opened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2934150" y="1338365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彼が窓を開けました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the book five years ago.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362174" y="2849921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read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５年前にその本を読みました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2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math last week.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1816074" y="3429000"/>
            <a:ext cx="31623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studied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先週数学を勉強しました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7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his photo last month.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349474" y="2900084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took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先月彼の写真を撮った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25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) the dictionary.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2311374" y="3429000"/>
            <a:ext cx="26797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used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私は辞書を使いました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1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10496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000" dirty="0" b="1">
                <a:latin typeface="Arial" panose="030F0702030302020204" pitchFamily="66" charset="0"/>
              </a:rPr>
              <a:t>I (           ) my grandmother’s house during winter vacation.  </a:t>
            </a:r>
            <a:r>
              <a:rPr kumimoji="1" lang="en-US" altLang="ja-JP" sz="9600" dirty="0" b="1">
                <a:latin typeface="Arial" panose="030F0702030302020204" pitchFamily="66" charset="0"/>
              </a:rPr>
              <a:t/>
            </a:r>
            <a:endParaRPr kumimoji="1" lang="ja-JP" altLang="en-US" sz="96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1739268" y="2886208"/>
            <a:ext cx="30480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visited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冬休みに祖母の家を訪れました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4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I (             ) the movie in the morning.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> </a:t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1842582" y="2900084"/>
            <a:ext cx="37846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watched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525082" y="1453534"/>
            <a:ext cx="892765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午前中にその映画を見ました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1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E6C44C5-7971-AA7E-758D-A1D4902278D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日本文に合うように、</a:t>
            </a:r>
            <a:r>
              <a:rPr lang="en-US" altLang="ja-JP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  )</a:t>
            </a:r>
            <a:r>
              <a:rPr lang="ja-JP" altLang="en-US" sz="3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に当てはまる語を入れなさい。</a:t>
            </a:r>
            <a:endParaRPr kumimoji="1" lang="en-US" altLang="ja-JP" sz="3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51692A1-E44C-04FD-5273-DFB09F7AB93B}"/>
              </a:ext>
            </a:extLst>
          </p:cNvPr>
          <p:cNvSpPr txBox="1"/>
          <p:nvPr/>
        </p:nvSpPr>
        <p:spPr>
          <a:xfrm>
            <a:off x="875668" y="2900084"/>
            <a:ext cx="109861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latin typeface="Arial" panose="030F0702030302020204" pitchFamily="66" charset="0"/>
              </a:rPr>
              <a:t>She (            ) at the school.  </a:t>
            </a:r>
            <a:r>
              <a:rPr kumimoji="1" lang="en-US" altLang="ja-JP" sz="11500" dirty="0" b="1">
                <a:latin typeface="Arial" panose="030F0702030302020204" pitchFamily="66" charset="0"/>
              </a:rPr>
              <a:t/>
            </a:r>
            <a:endParaRPr kumimoji="1" lang="ja-JP" altLang="en-US" sz="11500" dirty="0">
              <a:latin typeface="Comic Sans MS" panose="030F0702030302020204" pitchFamily="66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33DAA9C-05EA-7E0D-67FE-57E947728C60}"/>
              </a:ext>
            </a:extLst>
          </p:cNvPr>
          <p:cNvSpPr txBox="1"/>
          <p:nvPr/>
        </p:nvSpPr>
        <p:spPr>
          <a:xfrm>
            <a:off x="3022574" y="3429000"/>
            <a:ext cx="30734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dirty="0" b="1">
                <a:solidFill>
                  <a:srgbClr val="FF0000"/>
                </a:solidFill>
                <a:latin typeface="Arial" panose="030F0702030302020204" pitchFamily="66" charset="0"/>
              </a:rPr>
              <a:t>worked</a:t>
            </a:r>
            <a:endParaRPr kumimoji="1" lang="ja-JP" altLang="en-US" sz="6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71968E2-F4FA-389C-C9B8-4624203096F9}"/>
              </a:ext>
            </a:extLst>
          </p:cNvPr>
          <p:cNvSpPr txBox="1"/>
          <p:nvPr/>
        </p:nvSpPr>
        <p:spPr>
          <a:xfrm>
            <a:off x="1066800" y="1453534"/>
            <a:ext cx="93859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彼女はその学校で働いていました</a:t>
            </a:r>
            <a:r>
              <a:rPr lang="ja-JP" altLang="en-US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。</a:t>
            </a:r>
            <a:r>
              <a:rPr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r>
              <a:rPr kumimoji="1" lang="en-US" altLang="ja-JP" sz="4400" dirty="0" b="1">
                <a:latin typeface="BIZ UDPゴシック" panose="020B0909000000000000" pitchFamily="49" charset="-128"/>
                <a:ea typeface="HG創英角ｺﾞｼｯｸUB" panose="020B0909000000000000" pitchFamily="49" charset="-128"/>
              </a:rPr>
              <a:t> </a:t>
            </a:r>
            <a:endParaRPr kumimoji="1" lang="ja-JP" altLang="en-US" sz="8800" dirty="0"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pic>
        <p:nvPicPr>
          <p:cNvPr id="3" name="buy_1">
            <a:hlinkClick r:id="" action="ppaction://media"/>
            <a:extLst>
              <a:ext uri="{FF2B5EF4-FFF2-40B4-BE49-F238E27FC236}">
                <a16:creationId xmlns:a16="http://schemas.microsoft.com/office/drawing/2014/main" id="{D6275AD3-C0DE-EEA7-B836-4EAC94D6FC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58600" y="623408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5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3531</TotalTime>
  <Words>872</Words>
  <Application>Microsoft Office PowerPoint</Application>
  <PresentationFormat>ワイド画面</PresentationFormat>
  <Paragraphs>246</Paragraphs>
  <Slides>76</Slides>
  <Notes>0</Notes>
  <HiddenSlides>0</HiddenSlides>
  <MMClips>74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76</vt:i4>
      </vt:variant>
    </vt:vector>
  </HeadingPairs>
  <TitlesOfParts>
    <vt:vector size="85" baseType="lpstr">
      <vt:lpstr>BIZ UDPゴシック</vt:lpstr>
      <vt:lpstr>HGP創英角ｺﾞｼｯｸUB</vt:lpstr>
      <vt:lpstr>HG創英角ｺﾞｼｯｸUB</vt:lpstr>
      <vt:lpstr>游ゴシック</vt:lpstr>
      <vt:lpstr>游ゴシック Light</vt:lpstr>
      <vt:lpstr>ADLaM Display</vt:lpstr>
      <vt:lpstr>Arial</vt:lpstr>
      <vt:lpstr>Comic Sans MS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Kento Inagaki</dc:creator>
  <cp:lastModifiedBy>Kento Inagaki</cp:lastModifiedBy>
  <cp:revision>12</cp:revision>
  <dcterms:created xsi:type="dcterms:W3CDTF">2025-01-03T10:25:58Z</dcterms:created>
  <dcterms:modified xsi:type="dcterms:W3CDTF">2026-01-26T08:35:10Z</dcterms:modified>
</cp:coreProperties>
</file>